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1" r:id="rId2"/>
    <p:sldId id="335" r:id="rId3"/>
    <p:sldId id="334" r:id="rId4"/>
    <p:sldId id="357" r:id="rId5"/>
    <p:sldId id="312" r:id="rId6"/>
    <p:sldId id="359" r:id="rId7"/>
    <p:sldId id="360" r:id="rId8"/>
    <p:sldId id="361" r:id="rId9"/>
    <p:sldId id="369" r:id="rId10"/>
    <p:sldId id="370" r:id="rId11"/>
    <p:sldId id="280" r:id="rId12"/>
    <p:sldId id="358" r:id="rId13"/>
    <p:sldId id="281" r:id="rId14"/>
    <p:sldId id="317" r:id="rId15"/>
    <p:sldId id="285" r:id="rId16"/>
    <p:sldId id="286" r:id="rId17"/>
    <p:sldId id="376" r:id="rId18"/>
    <p:sldId id="379" r:id="rId19"/>
    <p:sldId id="380" r:id="rId20"/>
    <p:sldId id="375" r:id="rId21"/>
    <p:sldId id="384" r:id="rId22"/>
    <p:sldId id="374" r:id="rId23"/>
    <p:sldId id="383" r:id="rId24"/>
    <p:sldId id="382" r:id="rId25"/>
    <p:sldId id="344" r:id="rId26"/>
    <p:sldId id="340" r:id="rId27"/>
    <p:sldId id="341" r:id="rId28"/>
    <p:sldId id="314" r:id="rId29"/>
    <p:sldId id="342" r:id="rId30"/>
    <p:sldId id="332" r:id="rId31"/>
    <p:sldId id="350" r:id="rId32"/>
    <p:sldId id="353" r:id="rId33"/>
    <p:sldId id="362" r:id="rId34"/>
    <p:sldId id="363" r:id="rId35"/>
    <p:sldId id="368" r:id="rId36"/>
    <p:sldId id="366" r:id="rId37"/>
    <p:sldId id="367" r:id="rId38"/>
    <p:sldId id="318" r:id="rId39"/>
    <p:sldId id="325" r:id="rId40"/>
    <p:sldId id="364" r:id="rId41"/>
    <p:sldId id="365" r:id="rId42"/>
    <p:sldId id="319" r:id="rId43"/>
    <p:sldId id="378" r:id="rId44"/>
    <p:sldId id="377" r:id="rId45"/>
    <p:sldId id="351" r:id="rId46"/>
    <p:sldId id="327" r:id="rId47"/>
    <p:sldId id="371" r:id="rId48"/>
    <p:sldId id="372" r:id="rId49"/>
    <p:sldId id="373" r:id="rId50"/>
    <p:sldId id="329" r:id="rId51"/>
    <p:sldId id="309" r:id="rId52"/>
    <p:sldId id="311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cal\Documents\Comit&#233;%20D&#233;partemental%20Haute%20Savoie\Statistiques%20CD74\Histogrammes%20CD74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6617168315099843E-2"/>
          <c:y val="4.5147260061572242E-2"/>
          <c:w val="0.76374745417515522"/>
          <c:h val="0.872662367825255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'Nbre AS et Licenciés R-Alpes'!$C$3</c:f>
              <c:strCache>
                <c:ptCount val="1"/>
                <c:pt idx="0">
                  <c:v>Croissance</c:v>
                </c:pt>
              </c:strCache>
            </c:strRef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7.3112347718245945E-3"/>
                  <c:y val="2.758403452522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9-4FFE-9BEA-5098CADBDB87}"/>
                </c:ext>
              </c:extLst>
            </c:dLbl>
            <c:dLbl>
              <c:idx val="2"/>
              <c:layout>
                <c:manualLayout>
                  <c:x val="9.1223118495116755E-3"/>
                  <c:y val="1.22822955572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9-4FFE-9BEA-5098CADBDB87}"/>
                </c:ext>
              </c:extLst>
            </c:dLbl>
            <c:dLbl>
              <c:idx val="3"/>
              <c:layout>
                <c:manualLayout>
                  <c:x val="9.1759813119083582E-3"/>
                  <c:y val="1.694186657159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9-4FFE-9BEA-5098CADBDB87}"/>
                </c:ext>
              </c:extLst>
            </c:dLbl>
            <c:dLbl>
              <c:idx val="4"/>
              <c:layout>
                <c:manualLayout>
                  <c:x val="1.1343500596030402E-2"/>
                  <c:y val="2.8728797793025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9-4FFE-9BEA-5098CADBDB87}"/>
                </c:ext>
              </c:extLst>
            </c:dLbl>
            <c:dLbl>
              <c:idx val="5"/>
              <c:layout>
                <c:manualLayout>
                  <c:x val="5.499943871578079E-3"/>
                  <c:y val="1.06015313835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9-4FFE-9BEA-5098CADBDB87}"/>
                </c:ext>
              </c:extLst>
            </c:dLbl>
            <c:dLbl>
              <c:idx val="6"/>
              <c:layout>
                <c:manualLayout>
                  <c:x val="3.6221541553740854E-3"/>
                  <c:y val="2.188506476206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9-4FFE-9BEA-5098CADBDB87}"/>
                </c:ext>
              </c:extLst>
            </c:dLbl>
            <c:dLbl>
              <c:idx val="7"/>
              <c:layout>
                <c:manualLayout>
                  <c:x val="4.4571312496325373E-3"/>
                  <c:y val="-3.9514275338322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59-4FFE-9BEA-5098CADBDB87}"/>
                </c:ext>
              </c:extLst>
            </c:dLbl>
            <c:dLbl>
              <c:idx val="8"/>
              <c:layout>
                <c:manualLayout>
                  <c:x val="2.0135670413906886E-3"/>
                  <c:y val="3.9053828969094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9-4FFE-9BEA-5098CADBDB8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'Nbre AS et Licenciés R-Alpes'!$A$6:$A$16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'Nbre AS et Licenciés R-Alpes'!$C$6:$C$16</c:f>
              <c:numCache>
                <c:formatCode>General</c:formatCode>
                <c:ptCount val="11"/>
                <c:pt idx="0">
                  <c:v>-182</c:v>
                </c:pt>
                <c:pt idx="1">
                  <c:v>-83</c:v>
                </c:pt>
                <c:pt idx="2">
                  <c:v>69</c:v>
                </c:pt>
                <c:pt idx="3">
                  <c:v>55</c:v>
                </c:pt>
                <c:pt idx="4">
                  <c:v>-211</c:v>
                </c:pt>
                <c:pt idx="5">
                  <c:v>136</c:v>
                </c:pt>
                <c:pt idx="6">
                  <c:v>-266</c:v>
                </c:pt>
                <c:pt idx="7">
                  <c:v>834</c:v>
                </c:pt>
                <c:pt idx="8">
                  <c:v>18</c:v>
                </c:pt>
                <c:pt idx="9">
                  <c:v>151</c:v>
                </c:pt>
                <c:pt idx="10">
                  <c:v>-48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9-4FFE-9BEA-5098CADBDB87}"/>
            </c:ext>
          </c:extLst>
        </c:ser>
        <c:ser>
          <c:idx val="1"/>
          <c:order val="1"/>
          <c:tx>
            <c:strRef>
              <c:f>'Nbre AS et Licenciés R-Alpes'!$B$3</c:f>
              <c:strCache>
                <c:ptCount val="1"/>
                <c:pt idx="0">
                  <c:v>Nbre licenciés CD74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6477166423443427E-3"/>
                  <c:y val="-6.9141193595263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9-4FFE-9BEA-5098CADBDB87}"/>
                </c:ext>
              </c:extLst>
            </c:dLbl>
            <c:dLbl>
              <c:idx val="1"/>
              <c:layout>
                <c:manualLayout>
                  <c:x val="2.7946608506930785E-3"/>
                  <c:y val="-1.176244452499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9-4FFE-9BEA-5098CADBDB87}"/>
                </c:ext>
              </c:extLst>
            </c:dLbl>
            <c:dLbl>
              <c:idx val="2"/>
              <c:layout>
                <c:manualLayout>
                  <c:x val="5.4635940364888506E-3"/>
                  <c:y val="2.422200589153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9-4FFE-9BEA-5098CADBDB87}"/>
                </c:ext>
              </c:extLst>
            </c:dLbl>
            <c:dLbl>
              <c:idx val="3"/>
              <c:layout>
                <c:manualLayout>
                  <c:x val="8.3525506358548933E-3"/>
                  <c:y val="4.081082030321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9-4FFE-9BEA-5098CADBDB87}"/>
                </c:ext>
              </c:extLst>
            </c:dLbl>
            <c:dLbl>
              <c:idx val="4"/>
              <c:layout>
                <c:manualLayout>
                  <c:x val="1.1287692908040239E-2"/>
                  <c:y val="-1.0881806432800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59-4FFE-9BEA-5098CADBDB87}"/>
                </c:ext>
              </c:extLst>
            </c:dLbl>
            <c:dLbl>
              <c:idx val="5"/>
              <c:layout>
                <c:manualLayout>
                  <c:x val="1.4262819998823907E-2"/>
                  <c:y val="-5.474378773213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9-4FFE-9BEA-5098CADBDB87}"/>
                </c:ext>
              </c:extLst>
            </c:dLbl>
            <c:dLbl>
              <c:idx val="6"/>
              <c:layout>
                <c:manualLayout>
                  <c:x val="1.5031084454565385E-2"/>
                  <c:y val="-1.8349001265987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9-4FFE-9BEA-5098CADBDB87}"/>
                </c:ext>
              </c:extLst>
            </c:dLbl>
            <c:dLbl>
              <c:idx val="7"/>
              <c:layout>
                <c:manualLayout>
                  <c:x val="1.8047693121862815E-2"/>
                  <c:y val="-5.741381570178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9-4FFE-9BEA-5098CADBDB87}"/>
                </c:ext>
              </c:extLst>
            </c:dLbl>
            <c:dLbl>
              <c:idx val="8"/>
              <c:layout>
                <c:manualLayout>
                  <c:x val="1.8788160018535602E-2"/>
                  <c:y val="-4.9611274854952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9-4FFE-9BEA-5098CADBDB8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'Nbre AS et Licenciés R-Alpes'!$A$6:$A$16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'Nbre AS et Licenciés R-Alpes'!$B$6:$B$16</c:f>
              <c:numCache>
                <c:formatCode>General</c:formatCode>
                <c:ptCount val="11"/>
                <c:pt idx="0">
                  <c:v>9731</c:v>
                </c:pt>
                <c:pt idx="1">
                  <c:v>9648</c:v>
                </c:pt>
                <c:pt idx="2">
                  <c:v>9717</c:v>
                </c:pt>
                <c:pt idx="3">
                  <c:v>9772</c:v>
                </c:pt>
                <c:pt idx="4">
                  <c:v>9561</c:v>
                </c:pt>
                <c:pt idx="5">
                  <c:v>9697</c:v>
                </c:pt>
                <c:pt idx="6">
                  <c:v>9431</c:v>
                </c:pt>
                <c:pt idx="7">
                  <c:v>10265</c:v>
                </c:pt>
                <c:pt idx="8">
                  <c:v>10283</c:v>
                </c:pt>
                <c:pt idx="9">
                  <c:v>10434</c:v>
                </c:pt>
                <c:pt idx="10">
                  <c:v>10386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59-4FFE-9BEA-5098CADBD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577776"/>
        <c:axId val="179578168"/>
        <c:axId val="179664320"/>
      </c:bar3DChart>
      <c:catAx>
        <c:axId val="17957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957816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7957816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/>
                  <a:t>Nbre Licenciés</a:t>
                </a:r>
                <a:r>
                  <a:rPr lang="fr-FR" sz="1100" baseline="0"/>
                  <a:t> CD74</a:t>
                </a:r>
              </a:p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 sz="1100"/>
              </a:p>
            </c:rich>
          </c:tx>
          <c:layout>
            <c:manualLayout>
              <c:xMode val="edge"/>
              <c:yMode val="edge"/>
              <c:x val="8.6702618437378156E-4"/>
              <c:y val="1.5121939990109219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9577776"/>
        <c:crosses val="autoZero"/>
        <c:crossBetween val="between"/>
      </c:valAx>
      <c:serAx>
        <c:axId val="179664320"/>
        <c:scaling>
          <c:orientation val="minMax"/>
        </c:scaling>
        <c:delete val="1"/>
        <c:axPos val="b"/>
        <c:majorTickMark val="out"/>
        <c:minorTickMark val="none"/>
        <c:tickLblPos val="none"/>
        <c:crossAx val="179578168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894580322266537"/>
          <c:y val="0.24295262030277223"/>
          <c:w val="0.22682027228923005"/>
          <c:h val="0.2808999038064137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E9C7-38A5-456E-A708-637DCEF5112E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8FE9D-BEBD-489B-8325-C2085A21DE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64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73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88224-CAC9-D3ED-34F5-16C645AA4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7645CC-DB44-1067-CDE3-9389E81BE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36EF2F7-0FFE-305B-4A57-6792CB525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6F4DFC-E81D-6CD9-6B5F-4A321756D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91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80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51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92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556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CE5D-88C5-8706-E263-EBBEB3D15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98365F-17AD-5CB7-E2CC-3587458F1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AA2A60D-C8E8-2ACF-4BC6-981651765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8CB57E-04B2-696E-2E16-D1A4413E7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994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102C9-5FD8-28D8-9DF4-2D3C1B63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63A4C4-BB7E-E3F9-7BA8-DBB224B72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31012E3-3694-0B6D-DCB0-519C41015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F5A27-DC49-235B-AFAC-9C921754F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769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845C-97D4-F76B-B107-C78B215A1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5177FA-2F06-6943-F683-60DE133A8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713A170-24E2-7BC0-BA88-36AA1F906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D55707-64FF-89AE-F84B-86707DD9B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711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04E15-191B-3695-F6F5-2740F7057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B0DDA4-E2C5-FCDD-1994-53D14873D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BE7C37-CE1C-F281-B2C4-FF96FA88C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90DAB3-3FE8-2123-95BC-3FD134243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63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95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29D5E-8023-4540-BE52-35B29841E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36423B-05BC-9A69-6D18-5BADA9EEC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61544CC-EB34-B63A-0B34-6A74AD5C8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D5D01F-94D3-0339-85AB-65DE80CA3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85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F5CE-D317-02C3-BF77-845B13091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6B8EC9-4C54-7B0D-B4C1-5D17A39A3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B4582BA-E810-C61C-94D5-D13007AA4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33350B-BBE6-06AB-E09E-5E0B847BF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144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B8D3C-6371-A223-BEC3-C991D36D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5CAD1D-AC99-2658-A0D1-809FD4BB5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C506182-81B6-0C5B-9110-622A026BE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568310-FE11-6AC4-27D6-DE3B5F420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156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0D44D-608C-467D-E937-8F52B4FAD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52ABE9-7517-3790-1EC4-78B1DB5A3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801DF7C-27F5-50A9-AD7C-10BA888A6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60B39-8B8F-F0DB-AC76-226A70C567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26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417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180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197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058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75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27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A2157-6237-8857-587D-E53D50BD6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905B35-0D40-C6DE-3479-9783AE4ED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36016D6-2FA0-4E39-95DD-ED8CEAA9A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7723A9-25BF-52B5-3EC3-DDE28BBE36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137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002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844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35B69-2754-A57E-2C7A-608A16426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B168EB-6B3E-5B07-6E80-1F05BEDAD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3ADB63D-8309-F365-F809-01C1E1D6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D57E37-B5E9-07E3-A38A-5839C9748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157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D930-7AF1-B1BD-542D-ADAE45133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5AE9F6-FD90-5B9B-BDF6-0C4001FAD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D2AECC0-D7DE-E8A4-78C8-FFA12A2B1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304479-6D01-3C5E-1208-2334495A1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768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9C44E-3C90-9198-696B-C5BB51E57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38516D-D983-0E44-40B5-D43F4E27B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15ACF31-0E0F-810B-F009-8B8AD675D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285FCB-83C9-40DE-3C9D-7C5A6F046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891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1BF6C-D530-8CCE-66CE-9C3CA130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27A7B4-F0A7-C883-8237-801774BA7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EEEC59F-6295-A4DF-987A-11E8D487E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EE984C-1D53-C0C5-1DB0-416AA790F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725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F9028-EC37-C2FB-3B5A-252D8537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7A8B1F-E22D-A918-FDE4-1FF25F832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F3C31D5-C593-F1C1-8A27-3789F988B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1C325-7EA0-3FC4-DB69-2A5F226EE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284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338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9901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54CD3-EEC0-EEA5-3C84-6D311C35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777DBB-0173-2414-0085-13A058864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ED27EFD-2287-9E67-0D32-6290B3E78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BC1D1B-DF6D-207B-9EF2-640F0CF35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98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3589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177CC-061A-2C7D-616E-2177EB6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A79339-D625-30DB-E204-F05943B21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9A02867-3178-1352-CBC0-45D81FE72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F969EF-A3B8-21CF-1E5B-CC47847E7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6437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577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B791E-6ED3-E2A6-26E0-8A5045FE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ED1651-5CA4-243A-AD62-DBA5C98D3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8893251-7C3F-0B6A-2FCD-2F8CA97BF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249A0F-8527-1A2C-46AC-79068BC9D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7966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D93A9-CF85-24D1-13B9-9261BC00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0B7290-2339-8B19-6712-89490F651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C875889-7F93-DF5E-3858-C90E3AE40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778B57-E900-01C8-78DA-D593DFDB3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814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0084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0338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B2C45-7EE5-3E78-F62F-1257D55CA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1EA6C2-F7A9-9413-DE56-BF5752347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911706B-4FEA-55EE-32FF-7E7D127BF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13945F-4615-046D-0DE3-835C46652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7955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CBD80-B35E-AE26-FEFF-161DF35F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AB549B-C7C1-3B7F-76F2-8230B616C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5BF2C05-4971-6D9D-C55C-621DF9780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3BDD0E-E055-4298-D70B-52B907A48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7732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16584-7226-A2C9-DA65-A235D8CCE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007DDC-7C37-C9DE-01BF-B16D1CEBE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CFBA69D-D85E-57A6-B862-A25C1BF89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0D0B85-1DC0-2813-9649-15C28A2E9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04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69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3D04-FCA9-9AAC-CD7C-B2AD1B21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87B834-0A29-3DC4-6D1E-430942DE4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39F0961-956B-1D0A-5FD6-9993087D8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4A3948-12F4-84B6-4E60-919633DEF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5193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35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85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EF807-B5EB-4A63-D94F-7D4D0A89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608F96-EC99-5F9A-D142-54B5BFAC1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E931595-17BD-7E4B-3562-262FDC03F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85C0FC-2606-B4D5-4BAF-4DB693BAF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86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D08A-93FF-FC62-6F36-75D085F85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B7F212-B792-118D-8421-6BF7D0DB2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3E852B5-9455-D2AB-C9EF-BD1E0C512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00BD61-C725-7013-9224-6873117BD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90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B7034-B20B-3366-6643-5A24C36B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BD20B7-D68E-E25D-8BDF-677E33C25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19E616D-D832-82C8-8980-5242F3FEE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C129F6-584E-8A32-D0B2-EC3A208AF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51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64188-E24F-A626-4104-724D45F2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95355B0-B214-640B-EAD7-5F538A6D7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FBCFAB-765A-2E5D-82B0-537334431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40DEE1-355E-C84C-5D9F-038E5EF28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8E007-B77D-475C-BD62-9522C5FF606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62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6CD3-160E-4327-B204-7B51CC1AFDCD}" type="datetime1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0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16F-1CA0-4D3C-9CC6-B9DFDC159DE3}" type="datetime1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21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A0FA-3195-4E55-9988-793BA2A9ED86}" type="datetime1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5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1253-0E3C-4378-B4EE-2C6D6E00D5AD}" type="datetime1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1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A4C-1BE2-4957-8776-FF4B4690A9E6}" type="datetime1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8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F057-496A-4D6F-9863-8E1DC260028B}" type="datetime1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91BA-A424-4BA8-8F90-8CB8004484BE}" type="datetime1">
              <a:rPr lang="fr-FR" smtClean="0"/>
              <a:t>07/11/2024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7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C009-05E5-4174-8115-E5EB486BDCEF}" type="datetime1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22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DFC2-3FD0-4E31-A2F2-56219161C358}" type="datetime1">
              <a:rPr lang="fr-FR" smtClean="0"/>
              <a:t>07/11/2024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58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5E8F-E181-4821-A5ED-8FDCB0D77BC2}" type="datetime1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1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5C39-57BD-4FD4-824F-2F05E02D30CC}" type="datetime1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AG2021-CDGOLF74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0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460F-EB32-4C83-AEB9-E44DE70CD997}" type="datetime1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AG2021-CDGOLF74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40AF-CFC4-408B-AB54-B951AA35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png@01D6C70D.010ED5A0" TargetMode="External"/><Relationship Id="rId5" Type="http://schemas.openxmlformats.org/officeDocument/2006/relationships/image" Target="../media/image4.gif"/><Relationship Id="rId4" Type="http://schemas.openxmlformats.org/officeDocument/2006/relationships/image" Target="cid:image002.png@01D6C70D.010ED5A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937" y="3427194"/>
            <a:ext cx="9382125" cy="2929156"/>
          </a:xfrm>
        </p:spPr>
        <p:txBody>
          <a:bodyPr>
            <a:noAutofit/>
          </a:bodyPr>
          <a:lstStyle/>
          <a:p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et</a:t>
            </a: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des Présidents AS, </a:t>
            </a: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Gestionnaires, Directeurs de golfs</a:t>
            </a: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Pros, Responsables et Bénévoles EDG</a:t>
            </a: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novembre 2024 </a:t>
            </a:r>
            <a:b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d’ESERY Grand Genève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0AF-CFC4-408B-AB54-B951AA351C46}" type="slidenum">
              <a:rPr lang="fr-FR" smtClean="0"/>
              <a:t>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4F53B4-AFBE-4BF6-8254-6D77B71888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573" y="1014870"/>
            <a:ext cx="2743200" cy="149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AE0425-EBC2-45B6-85FC-03482B49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61" y="1069533"/>
            <a:ext cx="1267002" cy="1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65575-9AAB-7EDD-E590-5C37835B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831A3-445E-278D-699B-1C79A23A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du CD de Haute Savoie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2E82A-7444-19D7-12BA-337C67C66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Présidents d’AS, gestionnaires et mandataires peuvent maintenant  procéder au vote.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bureau de vote est assuré par :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BORGEAIS ROUET Vice-Présidente du CDOS 74 et Déléguée du CD Golf 74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Sandrine PONDEVAUX secrétaire du CD Golf 74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F2CCD0F6-483E-2E70-9FF8-1231586627EF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D27229D7-D33A-0DA4-085D-72F15D43BDEF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DBD8AA7-C2E0-B923-0AE8-AE6C478F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6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61224" y="1849031"/>
            <a:ext cx="8869552" cy="3118754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Statistiques du CD 74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14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33BC1-178B-2A28-7C1A-6B95457FC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5AA01-D0CA-E12A-66C8-1CC6D9B9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Départemental de Haute Savoie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568D8B-B312-AF28-6555-D2DBC07D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RAPPEL :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17 structures golfiques (Golf 18 trous et +, 9 trous, Practice, Compact)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12 structures AS+GES et 3 structures Associatives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2 clubs n’ont pas d’AS (Machilly et La Clusaz)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8 AS d’Entreprise (AS)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Soit un total de 25 AS</a:t>
            </a:r>
          </a:p>
          <a:p>
            <a:pPr marL="0" indent="0">
              <a:buNone/>
            </a:pP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B614D68F-902F-7AEF-8508-0B7A412BA95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EDAC8167-F23E-ED4A-09A6-3D4416A6D6D0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43CE914-48C3-DD90-5677-6383EA46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47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61224" y="1849031"/>
            <a:ext cx="8869552" cy="3118754"/>
          </a:xfrm>
        </p:spPr>
        <p:txBody>
          <a:bodyPr/>
          <a:lstStyle/>
          <a:p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Esery-9 novembre 2021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13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A85B17D-8CB9-4922-8A05-DA2CC45E3BAA}"/>
              </a:ext>
            </a:extLst>
          </p:cNvPr>
          <p:cNvSpPr txBox="1">
            <a:spLocks/>
          </p:cNvSpPr>
          <p:nvPr/>
        </p:nvSpPr>
        <p:spPr>
          <a:xfrm>
            <a:off x="699733" y="743874"/>
            <a:ext cx="10298373" cy="745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du nombre de licenciés du CD 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100-000001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067970"/>
              </p:ext>
            </p:extLst>
          </p:nvPr>
        </p:nvGraphicFramePr>
        <p:xfrm>
          <a:off x="699733" y="1499186"/>
          <a:ext cx="10928159" cy="503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4915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3670" y="1849030"/>
            <a:ext cx="9964436" cy="4872445"/>
          </a:xfrm>
        </p:spPr>
        <p:txBody>
          <a:bodyPr>
            <a:normAutofit fontScale="90000"/>
          </a:bodyPr>
          <a:lstStyle/>
          <a:p>
            <a:pPr algn="l"/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Licences CD74 :       10386 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- 0,46%</a:t>
            </a:r>
            <a:b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Licences jeunes : moins de 19 ans  +1,8%</a:t>
            </a: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moins de 13 ans  + 2%</a:t>
            </a:r>
            <a:b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Licences Ligue AURA :       56157 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- 0,56%</a:t>
            </a: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Licences </a:t>
            </a:r>
            <a:r>
              <a:rPr lang="fr-FR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ffgolf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     439 304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- 0,7%</a:t>
            </a: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14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A85B17D-8CB9-4922-8A05-DA2CC45E3BAA}"/>
              </a:ext>
            </a:extLst>
          </p:cNvPr>
          <p:cNvSpPr txBox="1">
            <a:spLocks/>
          </p:cNvSpPr>
          <p:nvPr/>
        </p:nvSpPr>
        <p:spPr>
          <a:xfrm>
            <a:off x="699733" y="743874"/>
            <a:ext cx="10298373" cy="745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du nombre de licenciés 2024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4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3670" y="1849031"/>
            <a:ext cx="9964436" cy="3118754"/>
          </a:xfrm>
        </p:spPr>
        <p:txBody>
          <a:bodyPr>
            <a:normAutofit fontScale="90000"/>
          </a:bodyPr>
          <a:lstStyle/>
          <a:p>
            <a:pPr algn="l"/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15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A85B17D-8CB9-4922-8A05-DA2CC45E3BAA}"/>
              </a:ext>
            </a:extLst>
          </p:cNvPr>
          <p:cNvSpPr txBox="1">
            <a:spLocks/>
          </p:cNvSpPr>
          <p:nvPr/>
        </p:nvSpPr>
        <p:spPr>
          <a:xfrm>
            <a:off x="699733" y="743874"/>
            <a:ext cx="10298373" cy="745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du nombre de licenciés du CD 74 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A1A478-295B-9D20-846B-3EAB8683F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51" y="1616934"/>
            <a:ext cx="11153780" cy="45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61224" y="1921565"/>
            <a:ext cx="8869552" cy="3046220"/>
          </a:xfrm>
        </p:spPr>
        <p:txBody>
          <a:bodyPr/>
          <a:lstStyle/>
          <a:p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des actions 2024</a:t>
            </a:r>
            <a:b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CD74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79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87489-041E-810C-98D9-2CBB85CD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74AA7-CA77-B59C-C977-22D38774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circuit CD74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4C4A1-DFB5-6110-92EE-3F21FACE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553967" cy="42438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B0F0"/>
                </a:solidFill>
                <a:latin typeface="PVSIZH+HelveticaNeue"/>
              </a:rPr>
              <a:t>Bossey, Chamonix, Esery, Grand Bornand, Alpes, Lac d’Annecy</a:t>
            </a:r>
            <a:endParaRPr lang="fr-FR" sz="3600" b="1" i="0" u="none" strike="noStrike" baseline="0" dirty="0">
              <a:solidFill>
                <a:srgbClr val="00B0F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De 20 à 65 jeunes (moyenne de 33 jeunes par étape)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Peu de jeunes participent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sur l’ensemble du circuit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Classement en fin de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présentation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D74D45E9-C89F-0277-B00C-CA89E84C03C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E47BB315-DE46-6DA4-4269-98607B4FD1C0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39B5EE4-824A-3990-78F6-D161CB85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AC530A-374A-382F-26F9-808D09770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399" y="629104"/>
            <a:ext cx="4051452" cy="1055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5AA466-4EC5-874B-C61B-C93E6F985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738" y="3099584"/>
            <a:ext cx="6291262" cy="37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8975-B864-6E5E-AAB6-598B7756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D3579-8091-9961-CDA7-5848327B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circuit CD74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4115E-7B15-566A-47AF-CFAABF99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Autres épreuves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Trophée des 2 Savoie au golf des Alpes (2 jours)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Championnat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Départemental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à Esery (2 jours)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874791C4-0471-8A0A-7C3C-86E0163C0C80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B4AC21E7-2B14-4FCF-0F2F-BE185B08811C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8436F97-EB12-C1D8-C725-8F7949B2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C26F92-C357-E8FD-9DF0-E40EA368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399" y="629104"/>
            <a:ext cx="4051452" cy="1055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65EC87-287E-B117-BB92-589FC6CDA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386" y="3130100"/>
            <a:ext cx="6192114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9A8A6-5359-F86C-5F53-1FA388471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31879-71CF-67AC-91DA-E9D6A7F0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circuit CD74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918B97-73F5-DA7E-011B-3A41D4C0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Autres épreuves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TLM au golf du Rocher Blanc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Rencontre des EDG de montagne : </a:t>
            </a:r>
            <a:r>
              <a:rPr lang="fr-FR" sz="3600" b="1" dirty="0">
                <a:solidFill>
                  <a:srgbClr val="FF0000"/>
                </a:solidFill>
                <a:latin typeface="PVSIZH+HelveticaNeue"/>
              </a:rPr>
              <a:t>Annulée faute de joueurs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30C7A335-6CFA-5FD5-DD02-C3C9E8300FD3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FEB3DC54-83BD-1DBD-9E8D-4D587DF8F7DD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36AF557-DA58-DB31-5FC6-540311BE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19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A19302-294D-61CC-3AFC-720D358ED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399" y="629104"/>
            <a:ext cx="4051452" cy="1055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BB6A3B-56D5-7DDC-E11B-7D48BBCC9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212" y="3657601"/>
            <a:ext cx="863578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la journée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46239"/>
            <a:ext cx="10515600" cy="4351338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10h00 : Réunion des Présidents, Gestionnaires, Directeurs, Pros et EDG </a:t>
            </a:r>
          </a:p>
          <a:p>
            <a:pPr marL="0" indent="0" eaLnBrk="1" hangingPunct="1">
              <a:buNone/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avec AG élective</a:t>
            </a:r>
          </a:p>
          <a:p>
            <a:pPr eaLnBrk="1" hangingPunct="1">
              <a:buFontTx/>
              <a:buChar char="•"/>
              <a:defRPr/>
            </a:pP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12h00 : Déjeuner</a:t>
            </a:r>
          </a:p>
          <a:p>
            <a:pPr eaLnBrk="1" hangingPunct="1">
              <a:defRPr/>
            </a:pP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13h50 à 14h30 : Parties amicales sur 9 trous pour les plus courageux !</a:t>
            </a:r>
          </a:p>
          <a:p>
            <a:pPr marL="0" indent="0">
              <a:buNone/>
            </a:pP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01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E86B9-5B7E-1D42-2721-9E18D62F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E9FE7-917D-BC38-8962-6A77BC5F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sportif 2024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D3F1A-B975-EBA5-09B9-E9C3A54B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Autres épreuves de la Ligue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Finale TICAURA à la Commanderie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l’équipe termine 2ème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Finale 1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</a:rPr>
              <a:t>ère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 Team Golf au Beaujolais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victoire de Montrottier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Championnat de Ligue U8-U10 à Chassieu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victoire au classement par équipe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Trophée des Petits Golfeurs à Lyon Verger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3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ème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 place pour les garçons et 4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ème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 place pour les filles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Les Copines au golf le 11 mai à Esery et le 2 juin à Evian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0529F4CF-6101-41D2-75C2-56718AE1F946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4E436822-0E9E-9231-6934-673F9A0C7BDE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EB89304-0A2E-67EA-AE46-96F1F6E2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6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D16BC-D568-CEE0-8D6A-A9A6EA2B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128E1-D85D-BA2C-C7B5-417E694B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sportif 2024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D432B5-FA3F-05F3-748B-72DF6E62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Belle saison de </a:t>
            </a:r>
            <a:r>
              <a:rPr lang="fr-FR" sz="3600" b="1" dirty="0" err="1">
                <a:solidFill>
                  <a:srgbClr val="002060"/>
                </a:solidFill>
                <a:latin typeface="PVSIZH+HelveticaNeue"/>
              </a:rPr>
              <a:t>Jayson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 PIERMONT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du golf d’Esery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3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</a:rPr>
              <a:t>ème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 du Championnat de France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Benjamin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CBA6F84E-2147-5084-147C-6469565BFC42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1E97BD7C-3E45-5611-317F-2A20ED630194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33730BB-C1A2-4F13-6B22-1F99C207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BEF07C-4B3A-19DF-7E13-DC41A1563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767" y="1117916"/>
            <a:ext cx="3921612" cy="50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1122-2828-8E49-92EC-633B41E59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E82BD-04AE-9B9B-633F-21344499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animation du CD74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4013-0534-78D1-D10F-850BBC99E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94" y="1840832"/>
            <a:ext cx="11296442" cy="42438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600" b="1" dirty="0" err="1">
                <a:solidFill>
                  <a:srgbClr val="002060"/>
                </a:solidFill>
                <a:latin typeface="PVSIZH+HelveticaNeue"/>
              </a:rPr>
              <a:t>Olympigolf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 au golf du Belvédère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r>
              <a:rPr lang="fr-FR" sz="3600" b="1" dirty="0"/>
              <a:t>Compétition </a:t>
            </a:r>
            <a:r>
              <a:rPr lang="fr-FR" sz="3600" b="1" dirty="0" err="1"/>
              <a:t>speedgolf</a:t>
            </a:r>
            <a:endParaRPr lang="fr-FR" sz="3600" b="1" dirty="0"/>
          </a:p>
          <a:p>
            <a:r>
              <a:rPr lang="fr-FR" sz="3600" b="1" dirty="0"/>
              <a:t>Initiations pour parents non-golfeurs</a:t>
            </a:r>
          </a:p>
          <a:p>
            <a:r>
              <a:rPr lang="fr-FR" sz="3600" b="1" dirty="0"/>
              <a:t>concours  Drive-Approche et Putting </a:t>
            </a:r>
          </a:p>
          <a:p>
            <a:r>
              <a:rPr lang="fr-FR" sz="3600" b="1" dirty="0"/>
              <a:t>Animation Basket et Foot</a:t>
            </a:r>
          </a:p>
          <a:p>
            <a:r>
              <a:rPr lang="fr-FR" sz="3600" b="1" dirty="0"/>
              <a:t>Animation musicale</a:t>
            </a:r>
          </a:p>
          <a:p>
            <a:r>
              <a:rPr lang="fr-FR" sz="3600" b="1" dirty="0"/>
              <a:t>Goûter</a:t>
            </a:r>
          </a:p>
          <a:p>
            <a:r>
              <a:rPr lang="fr-FR" sz="3600" b="1" dirty="0"/>
              <a:t>Remise de prix avec médailles </a:t>
            </a:r>
          </a:p>
          <a:p>
            <a:pPr marL="0" indent="0">
              <a:buNone/>
            </a:pPr>
            <a:r>
              <a:rPr lang="fr-FR" sz="3600" b="1" dirty="0"/>
              <a:t>  Or-Argent-Bronze 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73271689-46BE-171E-CC3E-54907B6DF9C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724EA2EF-4DAD-61C7-0E01-8EF24D4B069D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27604FA-D29E-EE07-20CF-D8F8D839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55BFFF-8FBF-4AFA-9827-218C329A0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399" y="629104"/>
            <a:ext cx="4051452" cy="1055136"/>
          </a:xfrm>
          <a:prstGeom prst="rect">
            <a:avLst/>
          </a:prstGeom>
        </p:spPr>
      </p:pic>
      <p:pic>
        <p:nvPicPr>
          <p:cNvPr id="7" name="Image 6" descr="Une image contenant personne, habits, ciel, groupe&#10;&#10;Description générée automatiquement">
            <a:extLst>
              <a:ext uri="{FF2B5EF4-FFF2-40B4-BE49-F238E27FC236}">
                <a16:creationId xmlns:a16="http://schemas.microsoft.com/office/drawing/2014/main" id="{7670B125-A098-7106-FF4B-60A540FDFD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03" y="1917886"/>
            <a:ext cx="5988368" cy="44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9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6E153-C6CA-0D14-1DF1-550D1207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1FEB-4969-11EB-3004-FCA28E65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animation du CD74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1A8253-8B22-FFEF-2314-E6B48117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94" y="1700515"/>
            <a:ext cx="5910690" cy="385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1000 jeunes du Département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aux JO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B0F0"/>
                </a:solidFill>
                <a:latin typeface="PVSIZH+HelveticaNeue"/>
              </a:rPr>
              <a:t>25 jeunes golfeurs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B0F0"/>
                </a:solidFill>
                <a:latin typeface="PVSIZH+HelveticaNeue"/>
              </a:rPr>
              <a:t>Présents le 25 juillet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B0F0"/>
                </a:solidFill>
                <a:latin typeface="PVSIZH+HelveticaNeue"/>
              </a:rPr>
              <a:t>au Groupama Stadium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B0F0"/>
                </a:solidFill>
                <a:latin typeface="PVSIZH+HelveticaNeue"/>
              </a:rPr>
              <a:t>de Lyon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FE183B4C-FF03-B51F-83CB-9B6B810A5E48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F1F10503-6308-5140-1847-A43B5AA91024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C37DF43-8427-5A7D-8DBA-8AA3801A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97A6A8-2DCD-3B47-1B64-72CAA22FB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399" y="629104"/>
            <a:ext cx="4051452" cy="10551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163EFE-8C26-CE5A-6695-E43A23C01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669" y="2624321"/>
            <a:ext cx="7380331" cy="42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96E9C-13DC-EEBD-0C1B-8F181228F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D93C9-7E01-C2C2-DE81-8BC39827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sportif 2024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AF873-B0D2-2B0F-1A5C-720DF6B4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Autres épreuves de la Ligue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Finale TICAURA à la Commanderie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l’équipe termine 2ème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Finale 1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</a:rPr>
              <a:t>ère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 Team Golf au Beaujolais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victoire de Montrottier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Championnat de Ligue U8-U10 à Chassieu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victoire au classement par équipe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Trophée des Petits Golfeurs à Lyon Verger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3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ème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 place pour les garçons et 4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ème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 place pour les filles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Les Copines au golf le 11 mai à Esery et le 2 juin à Evian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743E5E51-363F-903C-0F6B-82448962524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279AACE5-175C-33E8-3265-CE2348784765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B3D3E21-FA81-3776-5DA3-83A353C6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57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077" y="1141008"/>
            <a:ext cx="11131109" cy="74548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Championnat « Séniors » GROUPAMA 2024</a:t>
            </a:r>
            <a:b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9586" y="21868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étapes organisées</a:t>
            </a: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Vainqueur : 	ESERY Grand Genève			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	CHAMONIX 					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fr-FR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	ROCHER BLANC 				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02D0F1-BD2C-AE83-D035-2EE592A25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346" y="1565013"/>
            <a:ext cx="3656095" cy="14485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2DFAAB-2009-0766-0B40-2110EBEDA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4116" y="2886760"/>
            <a:ext cx="5146579" cy="4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5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48812" y="1053064"/>
            <a:ext cx="10298373" cy="745488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Championnat Match Play 2024</a:t>
            </a:r>
            <a:endParaRPr lang="fr-FR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40776"/>
            <a:ext cx="10515600" cy="4894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matchs par équipes  + 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simples  organisés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Clubs inscrits</a:t>
            </a: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Vainqueur : 		LES GETS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fr-FR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		MORNEX	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fr-FR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		GOLF DES ALPES 			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26</a:t>
            </a:fld>
            <a:endParaRPr lang="fr-FR" dirty="0"/>
          </a:p>
        </p:txBody>
      </p:sp>
      <p:pic>
        <p:nvPicPr>
          <p:cNvPr id="7" name="Image 6" descr="Une image contenant texte, Police, typographie&#10;&#10;Description générée automatiquement">
            <a:extLst>
              <a:ext uri="{FF2B5EF4-FFF2-40B4-BE49-F238E27FC236}">
                <a16:creationId xmlns:a16="http://schemas.microsoft.com/office/drawing/2014/main" id="{F1C8B23D-4A8E-0494-12D3-19741398A0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225" y="1263355"/>
            <a:ext cx="3192399" cy="1121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BC81BA-A978-4E06-884C-99E05BD56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406" y="2823644"/>
            <a:ext cx="4963218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des Elus Groupama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d’ESERY Grand Genève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annulée pour cause de météo pluvieuse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reprogrammer en 2025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27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26258F-58F8-4661-B74B-79C3B01E8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933653"/>
            <a:ext cx="3656095" cy="14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du Golf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8958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4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3800" b="1" dirty="0">
                <a:solidFill>
                  <a:srgbClr val="002060"/>
                </a:solidFill>
              </a:rPr>
              <a:t>Participation du CD74 à la Foire de la Haute Savoie avec la structure</a:t>
            </a:r>
          </a:p>
          <a:p>
            <a:pPr marL="0" indent="0">
              <a:buNone/>
            </a:pPr>
            <a:endParaRPr lang="fr-FR" sz="3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800" b="1" dirty="0">
                <a:solidFill>
                  <a:srgbClr val="002060"/>
                </a:solidFill>
              </a:rPr>
              <a:t>gonflable du CD74 sur l’emplacement du CDOS</a:t>
            </a:r>
          </a:p>
          <a:p>
            <a:pPr marL="0" indent="0">
              <a:buNone/>
            </a:pPr>
            <a:r>
              <a:rPr lang="fr-FR" sz="38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3800" b="1" dirty="0">
                <a:solidFill>
                  <a:srgbClr val="002060"/>
                </a:solidFill>
              </a:rPr>
              <a:t>plusieurs journées consacrées aux scolaires</a:t>
            </a:r>
          </a:p>
          <a:p>
            <a:pPr marL="0" indent="0">
              <a:buNone/>
            </a:pPr>
            <a:endParaRPr lang="fr-FR" sz="3900" b="1" dirty="0"/>
          </a:p>
          <a:p>
            <a:pPr marL="0" indent="0">
              <a:buNone/>
            </a:pPr>
            <a:endParaRPr lang="fr-FR" sz="4400" dirty="0"/>
          </a:p>
          <a:p>
            <a:pPr marL="342900" indent="-342900">
              <a:buFontTx/>
              <a:buChar char="-"/>
            </a:pPr>
            <a:endParaRPr lang="fr-FR" sz="4400" dirty="0"/>
          </a:p>
          <a:p>
            <a:pPr marL="342900" indent="-342900">
              <a:buFontTx/>
              <a:buChar char="-"/>
            </a:pPr>
            <a:endParaRPr lang="fr-FR" sz="4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fr-FR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28</a:t>
            </a:fld>
            <a:endParaRPr lang="fr-FR" dirty="0"/>
          </a:p>
        </p:txBody>
      </p:sp>
      <p:pic>
        <p:nvPicPr>
          <p:cNvPr id="8" name="Image 7" descr="Une image contenant texte, ciel, personne, extérieur">
            <a:extLst>
              <a:ext uri="{FF2B5EF4-FFF2-40B4-BE49-F238E27FC236}">
                <a16:creationId xmlns:a16="http://schemas.microsoft.com/office/drawing/2014/main" id="{40368FF9-EE29-C5FA-EF77-CE0187E1E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51" y="-694690"/>
            <a:ext cx="6720840" cy="50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96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du Golf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087" y="1825625"/>
            <a:ext cx="6930887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800" b="1" u="sng" dirty="0"/>
          </a:p>
          <a:p>
            <a:pPr marL="0" indent="0">
              <a:buNone/>
            </a:pPr>
            <a:r>
              <a:rPr lang="fr-FR" sz="3800" b="1" dirty="0">
                <a:solidFill>
                  <a:srgbClr val="002060"/>
                </a:solidFill>
              </a:rPr>
              <a:t>Participation du CD74 au </a:t>
            </a:r>
            <a:r>
              <a:rPr lang="fr-FR" sz="3800" b="1" dirty="0" err="1">
                <a:solidFill>
                  <a:srgbClr val="002060"/>
                </a:solidFill>
              </a:rPr>
              <a:t>VitalSport</a:t>
            </a:r>
            <a:r>
              <a:rPr lang="fr-FR" sz="3800" b="1" dirty="0">
                <a:solidFill>
                  <a:srgbClr val="002060"/>
                </a:solidFill>
              </a:rPr>
              <a:t> au Décathlon Epagny</a:t>
            </a:r>
          </a:p>
          <a:p>
            <a:pPr marL="0" indent="0">
              <a:buNone/>
            </a:pPr>
            <a:r>
              <a:rPr lang="fr-FR" sz="3800" dirty="0">
                <a:solidFill>
                  <a:srgbClr val="002060"/>
                </a:solidFill>
              </a:rPr>
              <a:t>Merci au golf du Lac d’Annecy</a:t>
            </a:r>
          </a:p>
          <a:p>
            <a:pPr marL="0" indent="0">
              <a:buNone/>
            </a:pPr>
            <a:r>
              <a:rPr lang="fr-FR" sz="3800" dirty="0">
                <a:solidFill>
                  <a:srgbClr val="002060"/>
                </a:solidFill>
              </a:rPr>
              <a:t>Au golf de Montrottier</a:t>
            </a:r>
          </a:p>
          <a:p>
            <a:pPr marL="0" indent="0">
              <a:buNone/>
            </a:pPr>
            <a:r>
              <a:rPr lang="fr-FR" sz="3800" dirty="0">
                <a:solidFill>
                  <a:srgbClr val="002060"/>
                </a:solidFill>
              </a:rPr>
              <a:t>Au golf des Alpes</a:t>
            </a:r>
          </a:p>
          <a:p>
            <a:pPr marL="0" indent="0">
              <a:buNone/>
            </a:pPr>
            <a:endParaRPr lang="fr-FR" sz="3800" b="1" dirty="0"/>
          </a:p>
          <a:p>
            <a:pPr marL="0" indent="0">
              <a:buNone/>
            </a:pPr>
            <a:endParaRPr lang="fr-FR" sz="3900" b="1" dirty="0"/>
          </a:p>
          <a:p>
            <a:pPr marL="0" indent="0">
              <a:buNone/>
            </a:pPr>
            <a:endParaRPr lang="fr-FR" sz="4400" dirty="0"/>
          </a:p>
          <a:p>
            <a:pPr marL="342900" indent="-342900">
              <a:buFontTx/>
              <a:buChar char="-"/>
            </a:pPr>
            <a:endParaRPr lang="fr-FR" sz="4400" dirty="0"/>
          </a:p>
          <a:p>
            <a:pPr marL="342900" indent="-342900">
              <a:buFontTx/>
              <a:buChar char="-"/>
            </a:pPr>
            <a:endParaRPr lang="fr-FR" sz="4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fr-FR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29</a:t>
            </a:fld>
            <a:endParaRPr lang="fr-FR" dirty="0"/>
          </a:p>
        </p:txBody>
      </p:sp>
      <p:pic>
        <p:nvPicPr>
          <p:cNvPr id="10" name="Image 9" descr="Une image contenant plein air, terrain de jeux, ciel, barrière&#10;&#10;Description générée automatiquement">
            <a:extLst>
              <a:ext uri="{FF2B5EF4-FFF2-40B4-BE49-F238E27FC236}">
                <a16:creationId xmlns:a16="http://schemas.microsoft.com/office/drawing/2014/main" id="{87A67316-43B2-1548-E81A-E6DED2A3F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82" y="3701222"/>
            <a:ext cx="5261232" cy="39451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EB59E3-C2A0-2299-6665-AC7118E02B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82" y="-335719"/>
            <a:ext cx="5382588" cy="40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la réunion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AG élective du CD Golf de Haute-Savoie</a:t>
            </a:r>
          </a:p>
          <a:p>
            <a:pPr marL="0" indent="0">
              <a:buNone/>
              <a:defRPr/>
            </a:pPr>
            <a:endParaRPr lang="fr-FR" sz="9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Statistiques 2024 du CD 74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Bilan des actions 2024 du CD74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Bilan et points d’amélioration des EDG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Calendrier jeunes 2025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Présentation EDG Arthur DELAY-TERMOZ – CTF Ligue AURA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Résultats des Circuits Jeunes 2024</a:t>
            </a:r>
            <a:endParaRPr lang="fr-FR" sz="9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Echange et réponse à vos questions</a:t>
            </a:r>
          </a:p>
          <a:p>
            <a:pPr marL="0" indent="0">
              <a:buNone/>
            </a:pP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408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Un grand merci à tous les golfs de Haute Savoie</a:t>
            </a:r>
          </a:p>
          <a:p>
            <a:pPr marL="0" indent="0" algn="ctr" eaLnBrk="1" hangingPunct="1"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 </a:t>
            </a:r>
          </a:p>
          <a:p>
            <a:pPr marL="0" indent="0" algn="ctr" eaLnBrk="1" hangingPunct="1"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qui nous accueillent</a:t>
            </a:r>
          </a:p>
          <a:p>
            <a:pPr marL="0" indent="0" algn="ctr" eaLnBrk="1" hangingPunct="1">
              <a:buNone/>
            </a:pPr>
            <a:endParaRPr lang="fr-FR" altLang="fr-FR" sz="36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pour toutes nos compétitions</a:t>
            </a:r>
          </a:p>
          <a:p>
            <a:pPr marL="0" indent="0">
              <a:buNone/>
            </a:pPr>
            <a:endParaRPr lang="fr-FR" sz="3800" b="1" dirty="0"/>
          </a:p>
          <a:p>
            <a:pPr marL="342900" indent="-342900">
              <a:buFontTx/>
              <a:buChar char="-"/>
            </a:pPr>
            <a:endParaRPr lang="fr-FR" sz="4400" dirty="0"/>
          </a:p>
          <a:p>
            <a:pPr marL="342900" indent="-342900">
              <a:buFontTx/>
              <a:buChar char="-"/>
            </a:pPr>
            <a:endParaRPr lang="fr-FR" sz="4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fr-FR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64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0985" y="2398643"/>
            <a:ext cx="9377837" cy="2756452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et amélioration des EDG</a:t>
            </a:r>
            <a:b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Pierre THEVENARD et</a:t>
            </a:r>
            <a:b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 BARON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771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des EDG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2060"/>
                </a:solidFill>
                <a:latin typeface="PVSIZH+HelveticaNeue"/>
              </a:rPr>
              <a:t>- Manque d’un référent identifié pour 2 EDG (Flaine et Mont d’Arbois)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- Les communications du CD74 (dates de circuit) ne passent pas vers les jeunes et leurs parents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Pas de retours sur les voies d’amélioration demandées par mail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Pas d’enfants inscrits pour la saison : Avoriaz, </a:t>
            </a:r>
            <a:r>
              <a:rPr lang="fr-FR" sz="3600" b="1" dirty="0" err="1">
                <a:solidFill>
                  <a:srgbClr val="002060"/>
                </a:solidFill>
                <a:latin typeface="PVSIZH+HelveticaNeue"/>
              </a:rPr>
              <a:t>Mornex</a:t>
            </a:r>
            <a:endParaRPr lang="fr-FR" sz="6600" b="1" dirty="0">
              <a:solidFill>
                <a:srgbClr val="002060"/>
              </a:solidFill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735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78F3D-8EF9-107C-4214-BCBC8B843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29A00-1702-1902-9D31-437961CC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des EDG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B9BEC-A516-88D6-EA57-09B831E3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Challenge des EDG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- Les animations ne sont pas toutes rentrées dans extranet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Les 3 EDG qui sont en tête sont Esery, Evian et Bossey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Le CD74 est 4</a:t>
            </a:r>
            <a:r>
              <a:rPr lang="fr-FR" sz="3600" b="1" baseline="30000" dirty="0">
                <a:solidFill>
                  <a:srgbClr val="002060"/>
                </a:solidFill>
                <a:latin typeface="PVSIZH+HelveticaNeue"/>
              </a:rPr>
              <a:t>ème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 de la Ligue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La Ligue est seconde du classement national</a:t>
            </a:r>
            <a:endParaRPr lang="fr-FR" sz="6600" b="1" dirty="0">
              <a:solidFill>
                <a:srgbClr val="002060"/>
              </a:solidFill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F25AAA4F-50B7-ED43-D567-827F1A748E07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C1AE956B-B607-D656-547C-066C49999DEF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37D8E07-1977-4DA8-5432-695D54E4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262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6BF86-57CE-4BB6-3E23-DEF3F1B4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45E80-4740-D640-D8AC-27F3BB76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des EDG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2243D8-B772-BB2F-6A82-72FEBD6D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553967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Circuits CD74</a:t>
            </a:r>
          </a:p>
          <a:p>
            <a:pPr marL="0" indent="0">
              <a:buNone/>
            </a:pPr>
            <a:endParaRPr lang="fr-FR" sz="3600" b="1" i="0" u="none" strike="noStrike" baseline="0" dirty="0">
              <a:solidFill>
                <a:srgbClr val="00B0F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Clarifier les repères de départ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En 2025 on partira sur les guides de distances recommandées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Toutes nos épreuves se feront en score max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B9C7B4E4-A979-D541-E613-30DBAFD6BEBC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FBEA1D30-1D82-AE68-01DC-97EB833501AB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33B78F2-E582-7ADD-98AA-6BF78516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732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B4CAD-489E-98C8-1F21-CD4BC8F0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FB5FB-D0D5-658B-2452-F10E87A0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des EDG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A8300-89F5-32F7-4DEB-A3B92C5C9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50323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Nombre d’enfants inscrits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Evian : 131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Esery : 111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Lac d’Annecy : 89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Bossey : 87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Les Gets : 74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Chamonix : 69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Rocher Blanc : 49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Golf des Alpes : 48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Belvédère : 40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Flaine : 18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Montrottier : 16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Mont d’Arbois : 49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FF0000"/>
                </a:solidFill>
                <a:latin typeface="PVSIZH+HelveticaNeue"/>
              </a:rPr>
              <a:t>Morzine et </a:t>
            </a:r>
            <a:r>
              <a:rPr lang="fr-FR" sz="3600" b="1" dirty="0" err="1">
                <a:solidFill>
                  <a:srgbClr val="FF0000"/>
                </a:solidFill>
                <a:latin typeface="PVSIZH+HelveticaNeue"/>
              </a:rPr>
              <a:t>Mornex</a:t>
            </a:r>
            <a:r>
              <a:rPr lang="fr-FR" sz="3600" b="1" dirty="0">
                <a:solidFill>
                  <a:srgbClr val="FF0000"/>
                </a:solidFill>
                <a:latin typeface="PVSIZH+HelveticaNeue"/>
              </a:rPr>
              <a:t> : 0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487DC446-4C8A-CFC3-1C2B-0E6EE22C0343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6FA74707-A185-9F2D-C22B-47C661ADC480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7032912-8DEE-847C-DC67-7EA9AC03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380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BEB65-A18B-A7B6-C215-6F953CA7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F22B-2F61-93D3-5130-F5171939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pour les EDG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476FA-9399-D9E4-3D0A-D4FB2542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Communication du CD74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70C0"/>
                </a:solidFill>
                <a:latin typeface="PVSIZH+HelveticaNeue"/>
              </a:rPr>
              <a:t>Programme du mois envoyé par mail un mois avant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70C0"/>
                </a:solidFill>
                <a:latin typeface="PVSIZH+HelveticaNeue"/>
              </a:rPr>
              <a:t>Relance à J-10 avec détail de l’épreuve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70C0"/>
                </a:solidFill>
                <a:latin typeface="PVSIZH+HelveticaNeue"/>
              </a:rPr>
              <a:t>Rappel à J-5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70C0"/>
                </a:solidFill>
                <a:latin typeface="PVSIZH+HelveticaNeue"/>
              </a:rPr>
              <a:t>Communication sur le site du CD74</a:t>
            </a:r>
          </a:p>
          <a:p>
            <a:pPr marL="0" indent="0">
              <a:buNone/>
            </a:pPr>
            <a:endParaRPr lang="fr-FR" sz="3600" b="1" dirty="0">
              <a:solidFill>
                <a:srgbClr val="0070C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Amélioration 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avoir des référents EDG actifs et communiquant à tous les jeunes 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  <a:sym typeface="Wingdings" panose="05000000000000000000" pitchFamily="2" charset="2"/>
              </a:rPr>
              <a:t> 2 personnes + pros + directeur</a:t>
            </a:r>
            <a:endParaRPr lang="fr-FR" sz="3600" b="1" dirty="0">
              <a:solidFill>
                <a:srgbClr val="002060"/>
              </a:solidFill>
              <a:latin typeface="PVSIZH+HelveticaNeue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2B6D2961-3271-5D3D-FE12-6304AE781490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766047BD-AD47-BE34-72A7-EB625FD79ECD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47AD63E-7654-550D-2812-BF1AD370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711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06D0-C180-FEAF-57AC-FD4CE5172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AF4CE-5077-E23D-FA47-7CEAC9A7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pour les EDG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8BE6D-E6A0-9BAA-1A5A-5C73341A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Challenge des EDG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Trouver la bonne personne pour saisir les animations au sein de vos clubs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PVSIZH+HelveticaNeue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9B7CDFF4-5E90-9E91-5869-388083BC93D7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14C99705-B015-2EDE-ECAC-F3DDEC4266A9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0A591DA-7FBB-51C3-A44E-1DB8B4A3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977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61224" y="1849031"/>
            <a:ext cx="8869552" cy="3118754"/>
          </a:xfrm>
        </p:spPr>
        <p:txBody>
          <a:bodyPr/>
          <a:lstStyle/>
          <a:p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2025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620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Jeunes 2025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calendrier est en cours d’élaboration</a:t>
            </a:r>
          </a:p>
          <a:p>
            <a:pPr marL="0" indent="0">
              <a:buNone/>
            </a:pPr>
            <a:endParaRPr lang="fr-FR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Jumeler nos dates de circuit avec les Juniors Séries des Clubs 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une épreuve par mois</a:t>
            </a:r>
          </a:p>
          <a:p>
            <a:pPr marL="0" indent="0">
              <a:buNone/>
            </a:pPr>
            <a:endParaRPr lang="fr-FR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date des Championnats Départementaux début juillet</a:t>
            </a:r>
          </a:p>
          <a:p>
            <a:pPr marL="0" indent="0">
              <a:buNone/>
            </a:pPr>
            <a:endParaRPr lang="fr-FR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Quelques nouveautés proposées par la Ligue à venir</a:t>
            </a:r>
          </a:p>
          <a:p>
            <a:pPr marL="0" indent="0">
              <a:buNone/>
            </a:pPr>
            <a:endParaRPr lang="fr-FR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46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BC323-AB08-BE57-2ACD-6532D3A7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19994-515E-895C-92A8-8C1FD13AA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24" y="1849031"/>
            <a:ext cx="8869552" cy="3118754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du CD 74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222DBF8C-2A60-B628-D563-6A4E31B2C797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47232DA5-0017-CC44-B9D2-33A3577A7454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FD6DE1-D2AF-5A46-FAE1-B08CC294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575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F5F4-20E4-15B1-D52D-D0B8D1ADF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08B38-B9DD-A77E-86C7-B6961497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Autres épreuves </a:t>
            </a:r>
            <a:r>
              <a:rPr lang="fr-FR" sz="3600" b="1" dirty="0">
                <a:solidFill>
                  <a:srgbClr val="00B0F0"/>
                </a:solidFill>
                <a:latin typeface="PVSIZH+HelveticaNeue"/>
              </a:rPr>
              <a:t>du</a:t>
            </a: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 CD74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Trophée des 2 Savoie (2 jours)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Championnat Départemental (2 jours)</a:t>
            </a:r>
          </a:p>
          <a:p>
            <a:pPr marL="0" indent="0">
              <a:buNone/>
            </a:pPr>
            <a:r>
              <a:rPr lang="fr-FR" sz="3600" b="1" dirty="0" err="1">
                <a:solidFill>
                  <a:srgbClr val="002060"/>
                </a:solidFill>
                <a:latin typeface="PVSIZH+HelveticaNeue"/>
              </a:rPr>
              <a:t>Olympigolf</a:t>
            </a: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 au golf du Belvédère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TLM au golf du Rocher Blanc</a:t>
            </a: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Rencontre des EDG de montagne : </a:t>
            </a:r>
            <a:r>
              <a:rPr lang="fr-FR" sz="3600" b="1" dirty="0">
                <a:solidFill>
                  <a:srgbClr val="FF0000"/>
                </a:solidFill>
                <a:latin typeface="PVSIZH+HelveticaNeue"/>
              </a:rPr>
              <a:t>Faut-il la maintenir ?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A9551182-9D8E-34D9-8162-5FC27F208699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D4FF12F7-FDF2-5D38-A852-1E18C22C4634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BC9D0-A0CC-9300-91C8-51840502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40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250B3C3-3B10-8285-FCD8-02313475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Jeunes 2025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51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815A-87AE-0803-2485-F8AFA051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605A-F10D-D863-4318-C5501651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i="0" u="none" strike="noStrike" baseline="0" dirty="0">
                <a:solidFill>
                  <a:srgbClr val="00B0F0"/>
                </a:solidFill>
                <a:latin typeface="PVSIZH+HelveticaNeue"/>
              </a:rPr>
              <a:t>Autres épreuves de la Ligue</a:t>
            </a:r>
          </a:p>
          <a:p>
            <a:pPr marL="0" indent="0">
              <a:buNone/>
            </a:pPr>
            <a:endParaRPr lang="fr-FR" sz="3600" b="1" i="0" u="none" strike="noStrike" baseline="0" dirty="0">
              <a:solidFill>
                <a:srgbClr val="00B0F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Des changements sont à discuter et à valider prochainement avec les autres CD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88F410F9-AC28-7FAF-56DD-8667096D650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9F33A3F6-178B-7E2F-AE7E-F7438725C0ED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C2C54EA-9E72-0167-578D-2DDF1FB8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41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B67B1EA-DCD5-644F-7492-611B7C98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Jeunes 2025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02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Entrainement hivernaux 2024 / 2025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42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8CB5E83-D838-51BC-935E-B78B10AC8801}"/>
              </a:ext>
            </a:extLst>
          </p:cNvPr>
          <p:cNvSpPr txBox="1">
            <a:spLocks/>
          </p:cNvSpPr>
          <p:nvPr/>
        </p:nvSpPr>
        <p:spPr>
          <a:xfrm>
            <a:off x="1055427" y="1646238"/>
            <a:ext cx="10515600" cy="4891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Objectif : cibler les jeunes U8-U10-U12 qui font des compétitions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week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ends :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23/24 novembre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7/8 décembre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 / 2 février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15/16 février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 / 2 mars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Informations envoyées prochainement aux EDG</a:t>
            </a:r>
            <a:endParaRPr lang="fr-FR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7281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13B9-D526-64A5-4A3F-871774975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6393E-87E2-B93A-CF7F-1616B08B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243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b="1" i="0" u="none" strike="noStrike" baseline="0" dirty="0">
              <a:solidFill>
                <a:srgbClr val="00B0F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Calendrier en cours d’élaboration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PVSIZH+HelveticaNeue"/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PVSIZH+HelveticaNeue"/>
              </a:rPr>
              <a:t>La communication se fera très prochainement 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5164AADE-9F6C-85CA-B5EC-86A675C98BA2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CAAD36B8-60C2-DC82-7477-F2A59934F093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C148E10-7626-D05C-99F3-09CECADE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43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AA30DF6-F648-2182-B6F3-6140EF64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Sénior 2025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29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4E05D-821F-6F4F-B1C2-BCE1419F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5211F-0BD0-24A8-D3A6-DD70A0303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985" y="2398643"/>
            <a:ext cx="9377837" cy="2756452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sur l’EDG</a:t>
            </a:r>
            <a:b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Arthur DELAY TERMOZ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FB27D24D-707E-8EE6-F65C-C7CCEA423C43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0F5D5B37-8E61-5131-F75B-E7987B2DE277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3ADE63-9B0D-429E-2A71-2E82BA00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543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0985" y="2398643"/>
            <a:ext cx="9377837" cy="2756452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des circuits jeunes 2024</a:t>
            </a:r>
            <a:b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Pierre THEVENARD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541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907" y="903985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Trophées  individuels Circuits 2024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574D874-B000-4671-9D1F-B15BF0C1F361}" type="slidenum">
              <a:rPr lang="fr-FR" smtClean="0"/>
              <a:pPr>
                <a:spcAft>
                  <a:spcPts val="600"/>
                </a:spcAft>
              </a:pPr>
              <a:t>46</a:t>
            </a:fld>
            <a:endParaRPr lang="fr-FR"/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DA2F3CF-3D5B-1FDA-57D0-9A0BFBE33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73718"/>
              </p:ext>
            </p:extLst>
          </p:nvPr>
        </p:nvGraphicFramePr>
        <p:xfrm>
          <a:off x="838200" y="2090695"/>
          <a:ext cx="10081900" cy="4360245"/>
        </p:xfrm>
        <a:graphic>
          <a:graphicData uri="http://schemas.openxmlformats.org/drawingml/2006/table">
            <a:tbl>
              <a:tblPr/>
              <a:tblGrid>
                <a:gridCol w="3201863">
                  <a:extLst>
                    <a:ext uri="{9D8B030D-6E8A-4147-A177-3AD203B41FA5}">
                      <a16:colId xmlns:a16="http://schemas.microsoft.com/office/drawing/2014/main" val="145452981"/>
                    </a:ext>
                  </a:extLst>
                </a:gridCol>
                <a:gridCol w="4233869">
                  <a:extLst>
                    <a:ext uri="{9D8B030D-6E8A-4147-A177-3AD203B41FA5}">
                      <a16:colId xmlns:a16="http://schemas.microsoft.com/office/drawing/2014/main" val="1282443473"/>
                    </a:ext>
                  </a:extLst>
                </a:gridCol>
                <a:gridCol w="2646168">
                  <a:extLst>
                    <a:ext uri="{9D8B030D-6E8A-4147-A177-3AD203B41FA5}">
                      <a16:colId xmlns:a16="http://schemas.microsoft.com/office/drawing/2014/main" val="89637072"/>
                    </a:ext>
                  </a:extLst>
                </a:gridCol>
              </a:tblGrid>
              <a:tr h="445351"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 FILLES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TRAVERSE Jeanne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d'Annecy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35265"/>
                  </a:ext>
                </a:extLst>
              </a:tr>
              <a:tr h="445351">
                <a:tc>
                  <a:txBody>
                    <a:bodyPr/>
                    <a:lstStyle/>
                    <a:p>
                      <a:pPr algn="l" fontAlgn="b"/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JACQUET Romy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Rocher Blanc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366244"/>
                  </a:ext>
                </a:extLst>
              </a:tr>
              <a:tr h="445351"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 GARCONS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GREBEL Edouard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d'Annecy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698499"/>
                  </a:ext>
                </a:extLst>
              </a:tr>
              <a:tr h="445351">
                <a:tc>
                  <a:txBody>
                    <a:bodyPr/>
                    <a:lstStyle/>
                    <a:p>
                      <a:pPr algn="l" fontAlgn="b"/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WYNIECKI Come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d'Annecy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238659"/>
                  </a:ext>
                </a:extLst>
              </a:tr>
              <a:tr h="781943">
                <a:tc>
                  <a:txBody>
                    <a:bodyPr/>
                    <a:lstStyle/>
                    <a:p>
                      <a:pPr algn="l" fontAlgn="b"/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07004"/>
                  </a:ext>
                </a:extLst>
              </a:tr>
              <a:tr h="445351"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U10 FILLES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JORAT Ombeline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Esery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34474"/>
                  </a:ext>
                </a:extLst>
              </a:tr>
              <a:tr h="445351">
                <a:tc>
                  <a:txBody>
                    <a:bodyPr/>
                    <a:lstStyle/>
                    <a:p>
                      <a:pPr algn="l" fontAlgn="b"/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SAUREL Eileen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Bossey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393252"/>
                  </a:ext>
                </a:extLst>
              </a:tr>
              <a:tr h="445351"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U10 GARCONS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MARTINEAU Quentin</a:t>
                      </a:r>
                      <a:endParaRPr lang="fr-FR" sz="3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Montrottier</a:t>
                      </a:r>
                      <a:endParaRPr lang="fr-FR" sz="3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46" marR="19846" marT="19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5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487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A34AF7-5752-3778-9630-E5F58F93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085B48-9660-3F41-A925-0B796BE2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85E26C6-CB97-E889-A99F-DE90F74E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574D874-B000-4671-9D1F-B15BF0C1F361}" type="slidenum">
              <a:rPr lang="fr-FR" smtClean="0"/>
              <a:pPr>
                <a:spcAft>
                  <a:spcPts val="600"/>
                </a:spcAft>
              </a:pPr>
              <a:t>47</a:t>
            </a:fld>
            <a:endParaRPr lang="fr-FR"/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90E216C3-7BA4-549B-A041-A2DDF36B67DC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5F39DDDB-090D-C1B5-A44E-0309FF789ED0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0BF68B9-4BDE-A854-2036-4C9CEFC25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48104"/>
              </p:ext>
            </p:extLst>
          </p:nvPr>
        </p:nvGraphicFramePr>
        <p:xfrm>
          <a:off x="867058" y="2751788"/>
          <a:ext cx="10451787" cy="3416427"/>
        </p:xfrm>
        <a:graphic>
          <a:graphicData uri="http://schemas.openxmlformats.org/drawingml/2006/table">
            <a:tbl>
              <a:tblPr/>
              <a:tblGrid>
                <a:gridCol w="3601404">
                  <a:extLst>
                    <a:ext uri="{9D8B030D-6E8A-4147-A177-3AD203B41FA5}">
                      <a16:colId xmlns:a16="http://schemas.microsoft.com/office/drawing/2014/main" val="587390409"/>
                    </a:ext>
                  </a:extLst>
                </a:gridCol>
                <a:gridCol w="4258629">
                  <a:extLst>
                    <a:ext uri="{9D8B030D-6E8A-4147-A177-3AD203B41FA5}">
                      <a16:colId xmlns:a16="http://schemas.microsoft.com/office/drawing/2014/main" val="562935429"/>
                    </a:ext>
                  </a:extLst>
                </a:gridCol>
                <a:gridCol w="2591754">
                  <a:extLst>
                    <a:ext uri="{9D8B030D-6E8A-4147-A177-3AD203B41FA5}">
                      <a16:colId xmlns:a16="http://schemas.microsoft.com/office/drawing/2014/main" val="1955314081"/>
                    </a:ext>
                  </a:extLst>
                </a:gridCol>
              </a:tblGrid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U12 FILLES &lt; 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BERGER MEYER Emilie</a:t>
                      </a:r>
                      <a:endParaRPr lang="fr-FR" sz="5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Bossey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052763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MAQUENNEHAU Léa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d'Annecy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337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U12 FILLES&gt;36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HONNEGER Soizic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Bossey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065321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U12 GARCONS &lt;36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COURTOIS Louis 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Alpes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091120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U12 GARCONS &gt;36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CHATOUREL Milan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Montrottier</a:t>
                      </a:r>
                      <a:endParaRPr lang="fr-FR" sz="5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855086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D8587F5-B7F0-4986-99D9-65A04CB838B7}"/>
              </a:ext>
            </a:extLst>
          </p:cNvPr>
          <p:cNvSpPr txBox="1">
            <a:spLocks/>
          </p:cNvSpPr>
          <p:nvPr/>
        </p:nvSpPr>
        <p:spPr>
          <a:xfrm>
            <a:off x="586907" y="903985"/>
            <a:ext cx="10175631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Trophées  individuels Circuits 2024</a:t>
            </a:r>
          </a:p>
        </p:txBody>
      </p:sp>
    </p:spTree>
    <p:extLst>
      <p:ext uri="{BB962C8B-B14F-4D97-AF65-F5344CB8AC3E}">
        <p14:creationId xmlns:p14="http://schemas.microsoft.com/office/powerpoint/2010/main" val="984971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FF7EE5-7AB9-A93C-5685-46C114B6D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0C070-87E9-F85D-E3E5-2C355D32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ctr"/>
            <a:endParaRPr lang="en-US" sz="2000"/>
          </a:p>
          <a:p>
            <a:pPr marL="0" algn="ctr"/>
            <a:endParaRPr lang="en-US" sz="2000" b="1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9FAF04C-D10A-B53A-95F3-3E0B2CC5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74D874-B000-4671-9D1F-B15BF0C1F361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E25EA0E4-829F-438F-2718-20914C58411F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9D3504AE-DCA5-36AA-CF7A-4E7B27B12968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EEE7EC0-4851-7C1A-0D72-97C64E4F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29342"/>
              </p:ext>
            </p:extLst>
          </p:nvPr>
        </p:nvGraphicFramePr>
        <p:xfrm>
          <a:off x="1024222" y="2751788"/>
          <a:ext cx="10137459" cy="3206115"/>
        </p:xfrm>
        <a:graphic>
          <a:graphicData uri="http://schemas.openxmlformats.org/drawingml/2006/table">
            <a:tbl>
              <a:tblPr/>
              <a:tblGrid>
                <a:gridCol w="3696654">
                  <a:extLst>
                    <a:ext uri="{9D8B030D-6E8A-4147-A177-3AD203B41FA5}">
                      <a16:colId xmlns:a16="http://schemas.microsoft.com/office/drawing/2014/main" val="2643431056"/>
                    </a:ext>
                  </a:extLst>
                </a:gridCol>
                <a:gridCol w="4034790">
                  <a:extLst>
                    <a:ext uri="{9D8B030D-6E8A-4147-A177-3AD203B41FA5}">
                      <a16:colId xmlns:a16="http://schemas.microsoft.com/office/drawing/2014/main" val="6039896"/>
                    </a:ext>
                  </a:extLst>
                </a:gridCol>
                <a:gridCol w="2406015">
                  <a:extLst>
                    <a:ext uri="{9D8B030D-6E8A-4147-A177-3AD203B41FA5}">
                      <a16:colId xmlns:a16="http://schemas.microsoft.com/office/drawing/2014/main" val="3771431338"/>
                    </a:ext>
                  </a:extLst>
                </a:gridCol>
              </a:tblGrid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U14 GARCONS &lt;36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SAGA Léonard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Alpes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07254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U14 GARCONS &gt; 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PATOUX Aidan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Montrottier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908643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U14 FILLES &lt;36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LANDON ROULY Alice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Alpes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490592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U14 FILLES &gt; 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RUNQUIST Théa</a:t>
                      </a:r>
                      <a:endParaRPr lang="fr-FR" sz="5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Bossey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248206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5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GAUD Juliette</a:t>
                      </a:r>
                      <a:endParaRPr lang="fr-FR" sz="5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Esery</a:t>
                      </a:r>
                      <a:endParaRPr lang="fr-FR" sz="5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935985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CDDDBFBC-41D2-7906-7B09-8149FC414759}"/>
              </a:ext>
            </a:extLst>
          </p:cNvPr>
          <p:cNvSpPr txBox="1">
            <a:spLocks/>
          </p:cNvSpPr>
          <p:nvPr/>
        </p:nvSpPr>
        <p:spPr>
          <a:xfrm>
            <a:off x="586907" y="903985"/>
            <a:ext cx="10175631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Trophées  individuels Circuits 2024</a:t>
            </a:r>
          </a:p>
        </p:txBody>
      </p:sp>
    </p:spTree>
    <p:extLst>
      <p:ext uri="{BB962C8B-B14F-4D97-AF65-F5344CB8AC3E}">
        <p14:creationId xmlns:p14="http://schemas.microsoft.com/office/powerpoint/2010/main" val="1574050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94709-0D82-E939-C269-2BDE9C6C0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C0AB0-9515-90E3-DA54-BC753A4B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9" y="552906"/>
            <a:ext cx="5159825" cy="1674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000"/>
          </a:p>
          <a:p>
            <a:pPr marL="0"/>
            <a:endParaRPr lang="en-US" sz="2000" b="1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3C2F907-20E6-FD36-53E4-6FC4A48A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74D874-B000-4671-9D1F-B15BF0C1F361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D0DA8411-61D7-E223-5B2D-223A5C4D0D8F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91A31DE4-C988-9ECF-92FD-F066F90BC198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252B693D-A040-F23E-BBB1-0F02DFDED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46701"/>
              </p:ext>
            </p:extLst>
          </p:nvPr>
        </p:nvGraphicFramePr>
        <p:xfrm>
          <a:off x="948021" y="2751789"/>
          <a:ext cx="10289859" cy="3206115"/>
        </p:xfrm>
        <a:graphic>
          <a:graphicData uri="http://schemas.openxmlformats.org/drawingml/2006/table">
            <a:tbl>
              <a:tblPr/>
              <a:tblGrid>
                <a:gridCol w="3696654">
                  <a:extLst>
                    <a:ext uri="{9D8B030D-6E8A-4147-A177-3AD203B41FA5}">
                      <a16:colId xmlns:a16="http://schemas.microsoft.com/office/drawing/2014/main" val="1448266193"/>
                    </a:ext>
                  </a:extLst>
                </a:gridCol>
                <a:gridCol w="4187190">
                  <a:extLst>
                    <a:ext uri="{9D8B030D-6E8A-4147-A177-3AD203B41FA5}">
                      <a16:colId xmlns:a16="http://schemas.microsoft.com/office/drawing/2014/main" val="3593023983"/>
                    </a:ext>
                  </a:extLst>
                </a:gridCol>
                <a:gridCol w="2406015">
                  <a:extLst>
                    <a:ext uri="{9D8B030D-6E8A-4147-A177-3AD203B41FA5}">
                      <a16:colId xmlns:a16="http://schemas.microsoft.com/office/drawing/2014/main" val="977326364"/>
                    </a:ext>
                  </a:extLst>
                </a:gridCol>
              </a:tblGrid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U16 FILLES &lt; 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DACOSTA Evissa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Bossey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67749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JOLYMEY Angelina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Montrottier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614916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U16 GARCONS &lt; 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ABERLE Max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Esery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035356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U16 GARCONS &gt; 36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CHEMINADE Francisco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Esery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090501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ROBILLARD Raphael </a:t>
                      </a:r>
                      <a:endParaRPr lang="fr-FR" sz="5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Montrottier</a:t>
                      </a:r>
                      <a:endParaRPr lang="fr-FR" sz="5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09558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8E52C821-5178-1DD1-4687-5573FDC6250E}"/>
              </a:ext>
            </a:extLst>
          </p:cNvPr>
          <p:cNvSpPr txBox="1">
            <a:spLocks/>
          </p:cNvSpPr>
          <p:nvPr/>
        </p:nvSpPr>
        <p:spPr>
          <a:xfrm>
            <a:off x="586907" y="903985"/>
            <a:ext cx="10175631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Trophées  individuels Circuits 2024</a:t>
            </a:r>
          </a:p>
        </p:txBody>
      </p:sp>
    </p:spTree>
    <p:extLst>
      <p:ext uri="{BB962C8B-B14F-4D97-AF65-F5344CB8AC3E}">
        <p14:creationId xmlns:p14="http://schemas.microsoft.com/office/powerpoint/2010/main" val="303186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du CD de Haute Savoie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du calendrier électoral :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i="0" u="none" strike="noStrike" baseline="0" dirty="0">
                <a:solidFill>
                  <a:srgbClr val="033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Mardi 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juillet 2024 : approbation du Règlement des opérations électorales et documents.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Mercredi </a:t>
            </a:r>
            <a:r>
              <a:rPr lang="fr-FR" sz="2800" b="1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juillet 2024 : publicité AG élective 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 internet et mail AS et Gestionnaires.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Lundi 16 septembre 2024 à 12h00 : dépôt des listes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Mardi 17 septembre 2024 BD à 16h00 : avis recevabilité des listes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Mardi 24 septembre 2024 à 12h00 : régularisation des listes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Mardi 24 septembre 2024 BD à 17h30 : avis définitif des listes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26 septembre 2024 : publication des listes officielles 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 internet et mail AS et Gestionnaires.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Mardi 5 novembre à 10h00 : AG élective en présentiel au golf d’Esery Grand Genève</a:t>
            </a:r>
            <a:endParaRPr lang="fr-FR" b="1" dirty="0"/>
          </a:p>
          <a:p>
            <a:pPr marL="0" indent="0">
              <a:buNone/>
            </a:pP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465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Trophées par équipe Circuits 2024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Golf vainqueur 2024  : EDG du Golf de Montrottier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victoires</a:t>
            </a: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71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 avec le CD74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200" b="1" dirty="0">
                <a:solidFill>
                  <a:schemeClr val="accent5">
                    <a:lumMod val="75000"/>
                  </a:schemeClr>
                </a:solidFill>
              </a:rPr>
              <a:t>Vous avez la parole !</a:t>
            </a:r>
          </a:p>
          <a:p>
            <a:pPr marL="0" indent="0" algn="ctr">
              <a:buNone/>
            </a:pPr>
            <a:endParaRPr lang="fr-FR" sz="4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200" b="1" dirty="0">
                <a:solidFill>
                  <a:schemeClr val="accent5">
                    <a:lumMod val="75000"/>
                  </a:schemeClr>
                </a:solidFill>
              </a:rPr>
              <a:t>Réponse à vos questions</a:t>
            </a: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482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annuelle du CD74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200" b="1" dirty="0">
                <a:solidFill>
                  <a:schemeClr val="accent5">
                    <a:lumMod val="75000"/>
                  </a:schemeClr>
                </a:solidFill>
              </a:rPr>
              <a:t>Merci de votre participation</a:t>
            </a:r>
          </a:p>
          <a:p>
            <a:pPr marL="0" indent="0" algn="ctr">
              <a:buNone/>
            </a:pPr>
            <a:endParaRPr lang="fr-FR" sz="4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200" b="1" dirty="0">
                <a:solidFill>
                  <a:schemeClr val="accent5">
                    <a:lumMod val="75000"/>
                  </a:schemeClr>
                </a:solidFill>
              </a:rPr>
              <a:t>Bonne saison 2025</a:t>
            </a:r>
          </a:p>
        </p:txBody>
      </p:sp>
      <p:pic>
        <p:nvPicPr>
          <p:cNvPr id="4" name="Image 3" descr="LOGO_FFGOLF_HAUTE_SAVOI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125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CBB07-690C-1CF1-6731-C06E70C00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294E4-8EE6-E8C6-9BEB-540B5CD5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du CD de Haute Savoie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2316C-6749-B3B3-B4B0-F4074FDE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du calendrier électoral :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seule liste déposée à la date du lundi 16 septembre 2024 à 12h00 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 de Pascal BARON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2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CC690EAF-3194-FA17-E483-0A41D5EC3BC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6FC3F84F-89FF-8BF7-FD9B-1840F5ED76AA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456D763-7EB3-3578-6ED7-FE4DE7EA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44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C883C-038F-0257-0585-F664911E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D2981-ADE4-8170-BC93-3661E94B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du CD de Haute Savoie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6EE4F-CE38-91F7-4AF2-3DF78AD1D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Pascal BARON :</a:t>
            </a:r>
          </a:p>
          <a:p>
            <a:pPr marL="0" indent="0">
              <a:buNone/>
            </a:pPr>
            <a:endParaRPr lang="fr-FR" sz="1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 BARON </a:t>
            </a:r>
            <a:r>
              <a:rPr lang="fr-FR" sz="1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Salomon Golf Club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Alain AUPECLE </a:t>
            </a:r>
            <a:r>
              <a:rPr lang="fr-FR" sz="1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 Bossey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BAUD </a:t>
            </a:r>
            <a:r>
              <a:rPr lang="fr-FR" sz="1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des Gets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Odile BRACHET </a:t>
            </a:r>
            <a:r>
              <a:rPr lang="fr-FR" sz="112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des Alpes</a:t>
            </a:r>
            <a:br>
              <a:rPr lang="fr-FR" sz="112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Emmanuelle COULON </a:t>
            </a:r>
            <a:r>
              <a:rPr lang="fr-FR" sz="11200" b="1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 Chamonix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Thierry COULON </a:t>
            </a:r>
            <a:r>
              <a:rPr lang="fr-FR" sz="11200" b="1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 Flaine les </a:t>
            </a:r>
            <a:r>
              <a:rPr lang="fr-FR" sz="11200" b="1" dirty="0" err="1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Carroz</a:t>
            </a:r>
            <a:endParaRPr lang="fr-FR" sz="11200" b="1" dirty="0">
              <a:solidFill>
                <a:srgbClr val="0033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DUMAS </a:t>
            </a:r>
            <a:r>
              <a:rPr lang="fr-FR" sz="112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des Gets</a:t>
            </a:r>
            <a:br>
              <a:rPr lang="fr-FR" sz="28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59CF9041-CE04-E530-BF7F-6532CB063D60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9A44EDAC-755E-C01D-0686-91B37D9F37D1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635BE5F-DE7A-CE1D-337B-A59794DC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56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31AAC-A812-1E10-365D-EF475A1CC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5495E-7096-F1D2-5F1F-978EE1BF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du CD de Haute Savoie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B0BC6-46B2-55A5-F53C-F45B2303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25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Pascal BARON :</a:t>
            </a:r>
          </a:p>
          <a:p>
            <a:pPr marL="0" indent="0">
              <a:buNone/>
            </a:pPr>
            <a:endParaRPr lang="fr-FR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Sandrine PONDEVAUX</a:t>
            </a:r>
            <a:r>
              <a:rPr lang="fr-F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Golf du Rocher Blanc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 PORTAZ</a:t>
            </a:r>
            <a:r>
              <a:rPr lang="fr-FR" sz="3000" b="1" i="0" u="none" strike="noStrike" baseline="0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Golf des Alpes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RICHARD </a:t>
            </a:r>
            <a:r>
              <a:rPr lang="fr-FR" sz="3000" b="1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d’Esery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Francoise RICHARD </a:t>
            </a:r>
            <a:r>
              <a:rPr lang="fr-FR" sz="3000" b="1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 Montrottier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 RINGEARD </a:t>
            </a:r>
            <a:r>
              <a:rPr lang="fr-FR" sz="3000" b="1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du Belvédère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Pierre THEVENARD </a:t>
            </a:r>
            <a:r>
              <a:rPr lang="fr-FR" sz="3000" b="1" dirty="0">
                <a:solidFill>
                  <a:srgbClr val="003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des Alpes</a:t>
            </a:r>
          </a:p>
          <a:p>
            <a:pPr marL="0" indent="0">
              <a:buNone/>
            </a:pPr>
            <a:endParaRPr lang="fr-FR" sz="3000" b="1" dirty="0">
              <a:solidFill>
                <a:srgbClr val="0033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Représentation féminine : 5/13 = 38%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6BEA2E83-B3A2-E5C4-4327-20C72E29469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FCCD8949-A719-4013-918B-80AD9D222DEF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BF7024B-C4CC-7DCD-5889-52A86AAC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35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97D69-296C-E600-F7DF-0647F64C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F04C7-F2F4-3542-E7CC-9C4FEF69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751"/>
            <a:ext cx="10298373" cy="745488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élective du CD de Haute Savoie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F34E6B-19A7-E2B4-8818-C833C572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3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vote se fera à bulletin secret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Président élu est la personne en tête de la liste</a:t>
            </a:r>
          </a:p>
        </p:txBody>
      </p:sp>
      <p:pic>
        <p:nvPicPr>
          <p:cNvPr id="4" name="Image 3" descr="LOGO_FFGOLF_HAUTE_SAVOIE3">
            <a:extLst>
              <a:ext uri="{FF2B5EF4-FFF2-40B4-BE49-F238E27FC236}">
                <a16:creationId xmlns:a16="http://schemas.microsoft.com/office/drawing/2014/main" id="{C5E12EF5-CE85-39F7-83F3-8577BA6E69B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86124"/>
            <a:ext cx="888313" cy="61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image004.png@01D6C70D.010ED5A0">
            <a:extLst>
              <a:ext uri="{FF2B5EF4-FFF2-40B4-BE49-F238E27FC236}">
                <a16:creationId xmlns:a16="http://schemas.microsoft.com/office/drawing/2014/main" id="{B727818C-5A93-A62A-59FB-2005E50A8EE1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9778"/>
            <a:ext cx="570221" cy="5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8E15B92-6C95-0BC2-388F-F6983279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D874-B000-4671-9D1F-B15BF0C1F361}" type="slidenum">
              <a:rPr lang="fr-FR" smtClean="0"/>
              <a:t>9</a:t>
            </a:fld>
            <a:endParaRPr lang="fr-FR" dirty="0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2ACBF1C0-3AEA-20EF-54F3-AABC40BD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692"/>
            <a:ext cx="11390791" cy="43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51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1882</Words>
  <Application>Microsoft Office PowerPoint</Application>
  <PresentationFormat>Grand écran</PresentationFormat>
  <Paragraphs>492</Paragraphs>
  <Slides>52</Slides>
  <Notes>51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PVSIZH+HelveticaNeue</vt:lpstr>
      <vt:lpstr>Wingdings</vt:lpstr>
      <vt:lpstr>Thème Office</vt:lpstr>
      <vt:lpstr>       AG élective et Réunion des Présidents AS,  Gestionnaires, Directeurs de golfs Pros, Responsables et Bénévoles EDG  5 novembre 2024  Golf d’ESERY Grand Genève</vt:lpstr>
      <vt:lpstr>Programme de la journée</vt:lpstr>
      <vt:lpstr>Programme de la réunion</vt:lpstr>
      <vt:lpstr>AG élective du CD 74  </vt:lpstr>
      <vt:lpstr>AG élective du CD de Haute Savoie</vt:lpstr>
      <vt:lpstr>AG élective du CD de Haute Savoie</vt:lpstr>
      <vt:lpstr>AG élective du CD de Haute Savoie</vt:lpstr>
      <vt:lpstr>AG élective du CD de Haute Savoie</vt:lpstr>
      <vt:lpstr>AG élective du CD de Haute Savoie</vt:lpstr>
      <vt:lpstr>AG élective du CD de Haute Savoie</vt:lpstr>
      <vt:lpstr>Statistiques du CD 74  </vt:lpstr>
      <vt:lpstr>Comité Départemental de Haute Savoie</vt:lpstr>
      <vt:lpstr>  </vt:lpstr>
      <vt:lpstr>               Licences CD74 :       10386   - 0,46%  Licences jeunes : moins de 19 ans  +1,8% moins de 13 ans  + 2%  Licences Ligue AURA :       56157   - 0,56%   Licences ffgolf  :      439 304  - 0,7%   </vt:lpstr>
      <vt:lpstr>      </vt:lpstr>
      <vt:lpstr>Bilan des actions 2024  du CD74 </vt:lpstr>
      <vt:lpstr>Bilan circuit CD74</vt:lpstr>
      <vt:lpstr>Bilan circuit CD74</vt:lpstr>
      <vt:lpstr>Bilan circuit CD74</vt:lpstr>
      <vt:lpstr>Résultats sportif 2024</vt:lpstr>
      <vt:lpstr>Résultats sportif 2024</vt:lpstr>
      <vt:lpstr>Bilan animation du CD74</vt:lpstr>
      <vt:lpstr>Bilan animation du CD74</vt:lpstr>
      <vt:lpstr>Résultats sportif 2024</vt:lpstr>
      <vt:lpstr>Résultats Championnat « Séniors » GROUPAMA 2024 </vt:lpstr>
      <vt:lpstr>Résultats Championnat Match Play 2024</vt:lpstr>
      <vt:lpstr>Journée des Elus Groupama</vt:lpstr>
      <vt:lpstr>Développement du Golf</vt:lpstr>
      <vt:lpstr>Développement du Golf</vt:lpstr>
      <vt:lpstr>Présentation PowerPoint</vt:lpstr>
      <vt:lpstr>Bilan et amélioration des EDG  Jean Pierre THEVENARD et Pascal BARON </vt:lpstr>
      <vt:lpstr>Bilan des EDG</vt:lpstr>
      <vt:lpstr>Bilan des EDG</vt:lpstr>
      <vt:lpstr>Bilan des EDG</vt:lpstr>
      <vt:lpstr>Bilan des EDG</vt:lpstr>
      <vt:lpstr>Proposition pour les EDG</vt:lpstr>
      <vt:lpstr>Proposition pour les EDG</vt:lpstr>
      <vt:lpstr>Calendrier 2025  </vt:lpstr>
      <vt:lpstr>Calendrier Jeunes 2025</vt:lpstr>
      <vt:lpstr>Calendrier Jeunes 2025</vt:lpstr>
      <vt:lpstr>Calendrier Jeunes 2025</vt:lpstr>
      <vt:lpstr>Entrainement hivernaux 2024 / 2025</vt:lpstr>
      <vt:lpstr>Calendrier Sénior 2025</vt:lpstr>
      <vt:lpstr>Présentation sur l’EDG  Arthur DELAY TERMOZ </vt:lpstr>
      <vt:lpstr>Résultats des circuits jeunes 2024  Jean Pierre THEVENARD </vt:lpstr>
      <vt:lpstr>Trophées  individuels Circuits 2024</vt:lpstr>
      <vt:lpstr>Présentation PowerPoint</vt:lpstr>
      <vt:lpstr>Présentation PowerPoint</vt:lpstr>
      <vt:lpstr>Présentation PowerPoint</vt:lpstr>
      <vt:lpstr>Trophées par équipe Circuits 2024</vt:lpstr>
      <vt:lpstr>Echange avec le CD74</vt:lpstr>
      <vt:lpstr>Réunion annuelle du CD74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Finances</dc:title>
  <dc:creator>CatherineJean Dumas</dc:creator>
  <cp:lastModifiedBy>CatherineJean Dumas</cp:lastModifiedBy>
  <cp:revision>329</cp:revision>
  <dcterms:created xsi:type="dcterms:W3CDTF">2021-03-20T20:22:44Z</dcterms:created>
  <dcterms:modified xsi:type="dcterms:W3CDTF">2024-11-07T10:37:44Z</dcterms:modified>
</cp:coreProperties>
</file>